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029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99792"/>
            <a:ext cx="69768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Arrays in Data Structures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Introduction to the most fundamental data structure in programming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by: </a:t>
            </a:r>
            <a:r>
              <a:rPr lang="en-US" dirty="0"/>
              <a:t>Gursheen Singh and Nitesh Singh</a:t>
            </a:r>
          </a:p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Shape 24">
            <a:extLst>
              <a:ext uri="{FF2B5EF4-FFF2-40B4-BE49-F238E27FC236}">
                <a16:creationId xmlns:a16="http://schemas.microsoft.com/office/drawing/2014/main" id="{D022358A-8899-F8D1-0E77-345EF1125799}"/>
              </a:ext>
            </a:extLst>
          </p:cNvPr>
          <p:cNvSpPr/>
          <p:nvPr/>
        </p:nvSpPr>
        <p:spPr>
          <a:xfrm>
            <a:off x="12843164" y="7712869"/>
            <a:ext cx="1786002" cy="443995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762" y="450771"/>
            <a:ext cx="3028236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Chapter 1: The Building Blocks</a:t>
            </a: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73762" y="870704"/>
            <a:ext cx="5655826" cy="706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is an Array?</a:t>
            </a:r>
            <a:endParaRPr lang="en-US" sz="4800" dirty="0"/>
          </a:p>
        </p:txBody>
      </p:sp>
      <p:sp>
        <p:nvSpPr>
          <p:cNvPr id="4" name="Text 2"/>
          <p:cNvSpPr/>
          <p:nvPr/>
        </p:nvSpPr>
        <p:spPr>
          <a:xfrm>
            <a:off x="573762" y="1970961"/>
            <a:ext cx="7929801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 its core, an array is a linear data structure that stores a collection of elements of the same data type at contiguous memory locations. Think of it as a row of lockers, each holding a specific item.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73761" y="3099141"/>
            <a:ext cx="792980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Contiguous Memory: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Elements are stored next to each other, allowing for efficient access.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3762" y="3776247"/>
            <a:ext cx="792980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Fixed Size: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Once declared, the size of a traditional array cannot be changed.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3762" y="4453353"/>
            <a:ext cx="792980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Homogeneous Data: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All elements must be of the same type (e.g., all integers, all strings).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0995" y="2007870"/>
            <a:ext cx="5153263" cy="5153263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8910995" y="7345561"/>
            <a:ext cx="5153263" cy="770334"/>
          </a:xfrm>
          <a:prstGeom prst="roundRect">
            <a:avLst>
              <a:gd name="adj" fmla="val 8938"/>
            </a:avLst>
          </a:prstGeom>
          <a:solidFill>
            <a:srgbClr val="F2F2F2"/>
          </a:solidFill>
          <a:ln/>
        </p:spPr>
      </p:sp>
      <p:sp>
        <p:nvSpPr>
          <p:cNvPr id="10" name="Shape 7"/>
          <p:cNvSpPr/>
          <p:nvPr/>
        </p:nvSpPr>
        <p:spPr>
          <a:xfrm>
            <a:off x="8902898" y="7345561"/>
            <a:ext cx="5613202" cy="770334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1" name="Text 8"/>
          <p:cNvSpPr/>
          <p:nvPr/>
        </p:nvSpPr>
        <p:spPr>
          <a:xfrm>
            <a:off x="9066728" y="7468433"/>
            <a:ext cx="4841796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arr[5] = {1, 2, 3, 4, 5};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8910995" y="8300323"/>
            <a:ext cx="5153263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simple integer array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2950" y="755333"/>
            <a:ext cx="4358878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Chapter 2: Dimensions of Storage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742950" y="1299210"/>
            <a:ext cx="7323653" cy="915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200"/>
              </a:lnSpc>
              <a:buNone/>
            </a:pPr>
            <a:r>
              <a:rPr lang="en-US" sz="5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Types of Arrays</a:t>
            </a:r>
            <a:endParaRPr lang="en-US" sz="5750" dirty="0"/>
          </a:p>
        </p:txBody>
      </p:sp>
      <p:sp>
        <p:nvSpPr>
          <p:cNvPr id="4" name="Shape 2"/>
          <p:cNvSpPr/>
          <p:nvPr/>
        </p:nvSpPr>
        <p:spPr>
          <a:xfrm>
            <a:off x="742950" y="2851309"/>
            <a:ext cx="4240054" cy="4622840"/>
          </a:xfrm>
          <a:prstGeom prst="roundRect">
            <a:avLst>
              <a:gd name="adj" fmla="val 2588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742950" y="2828449"/>
            <a:ext cx="4240054" cy="91440"/>
          </a:xfrm>
          <a:prstGeom prst="roundRect">
            <a:avLst>
              <a:gd name="adj" fmla="val 97505"/>
            </a:avLst>
          </a:prstGeom>
          <a:solidFill>
            <a:srgbClr val="4950BC"/>
          </a:solidFill>
          <a:ln/>
        </p:spPr>
      </p:sp>
      <p:sp>
        <p:nvSpPr>
          <p:cNvPr id="6" name="Shape 4"/>
          <p:cNvSpPr/>
          <p:nvPr/>
        </p:nvSpPr>
        <p:spPr>
          <a:xfrm>
            <a:off x="2544604" y="2532936"/>
            <a:ext cx="636746" cy="636746"/>
          </a:xfrm>
          <a:prstGeom prst="roundRect">
            <a:avLst>
              <a:gd name="adj" fmla="val 143605"/>
            </a:avLst>
          </a:prstGeom>
          <a:solidFill>
            <a:srgbClr val="4950BC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580" y="2692122"/>
            <a:ext cx="254675" cy="31837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77979" y="3381970"/>
            <a:ext cx="3646051" cy="397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One-Dimensional Array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977979" y="3907155"/>
            <a:ext cx="3769995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simplest form, resembling a list or a row. Elements are accessed using a single index.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977979" y="5164574"/>
            <a:ext cx="3769995" cy="1337072"/>
          </a:xfrm>
          <a:prstGeom prst="roundRect">
            <a:avLst>
              <a:gd name="adj" fmla="val 6668"/>
            </a:avLst>
          </a:prstGeom>
          <a:solidFill>
            <a:srgbClr val="F2F2F2"/>
          </a:solidFill>
          <a:ln/>
        </p:spPr>
      </p:sp>
      <p:sp>
        <p:nvSpPr>
          <p:cNvPr id="11" name="Shape 8"/>
          <p:cNvSpPr/>
          <p:nvPr/>
        </p:nvSpPr>
        <p:spPr>
          <a:xfrm>
            <a:off x="967383" y="5164574"/>
            <a:ext cx="3791188" cy="1337072"/>
          </a:xfrm>
          <a:prstGeom prst="roundRect">
            <a:avLst>
              <a:gd name="adj" fmla="val 2382"/>
            </a:avLst>
          </a:prstGeom>
          <a:solidFill>
            <a:srgbClr val="F2F2F2"/>
          </a:solidFill>
          <a:ln/>
        </p:spPr>
      </p:sp>
      <p:sp>
        <p:nvSpPr>
          <p:cNvPr id="12" name="Text 9"/>
          <p:cNvSpPr/>
          <p:nvPr/>
        </p:nvSpPr>
        <p:spPr>
          <a:xfrm>
            <a:off x="1179552" y="5323761"/>
            <a:ext cx="3366849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numbers[] = {10, 20, 30};// Access: numbers[0] == 10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5195173" y="2851309"/>
            <a:ext cx="4240054" cy="4622840"/>
          </a:xfrm>
          <a:prstGeom prst="roundRect">
            <a:avLst>
              <a:gd name="adj" fmla="val 2588"/>
            </a:avLst>
          </a:prstGeom>
          <a:solidFill>
            <a:srgbClr val="FFFFFF"/>
          </a:solidFill>
          <a:ln/>
        </p:spPr>
      </p:sp>
      <p:sp>
        <p:nvSpPr>
          <p:cNvPr id="14" name="Shape 11"/>
          <p:cNvSpPr/>
          <p:nvPr/>
        </p:nvSpPr>
        <p:spPr>
          <a:xfrm>
            <a:off x="5195173" y="2828449"/>
            <a:ext cx="4240054" cy="91440"/>
          </a:xfrm>
          <a:prstGeom prst="roundRect">
            <a:avLst>
              <a:gd name="adj" fmla="val 97505"/>
            </a:avLst>
          </a:prstGeom>
          <a:solidFill>
            <a:srgbClr val="4950BC"/>
          </a:solidFill>
          <a:ln/>
        </p:spPr>
      </p:sp>
      <p:sp>
        <p:nvSpPr>
          <p:cNvPr id="15" name="Shape 12"/>
          <p:cNvSpPr/>
          <p:nvPr/>
        </p:nvSpPr>
        <p:spPr>
          <a:xfrm>
            <a:off x="6996827" y="2532936"/>
            <a:ext cx="636746" cy="636746"/>
          </a:xfrm>
          <a:prstGeom prst="roundRect">
            <a:avLst>
              <a:gd name="adj" fmla="val 143605"/>
            </a:avLst>
          </a:prstGeom>
          <a:solidFill>
            <a:srgbClr val="4950BC"/>
          </a:solidFill>
          <a:ln/>
        </p:spPr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7803" y="2692122"/>
            <a:ext cx="254675" cy="318373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5430203" y="3381970"/>
            <a:ext cx="3667006" cy="397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Two-Dimensional Array</a:t>
            </a:r>
            <a:endParaRPr lang="en-US" sz="2500" dirty="0"/>
          </a:p>
        </p:txBody>
      </p:sp>
      <p:sp>
        <p:nvSpPr>
          <p:cNvPr id="18" name="Text 14"/>
          <p:cNvSpPr/>
          <p:nvPr/>
        </p:nvSpPr>
        <p:spPr>
          <a:xfrm>
            <a:off x="5430203" y="3907155"/>
            <a:ext cx="3769995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Represented as a table or matrix, requiring two indices (row and column) to access an element.</a:t>
            </a:r>
            <a:endParaRPr lang="en-US" sz="1650" dirty="0"/>
          </a:p>
        </p:txBody>
      </p:sp>
      <p:sp>
        <p:nvSpPr>
          <p:cNvPr id="19" name="Shape 15"/>
          <p:cNvSpPr/>
          <p:nvPr/>
        </p:nvSpPr>
        <p:spPr>
          <a:xfrm>
            <a:off x="5430203" y="5164574"/>
            <a:ext cx="3769995" cy="1337072"/>
          </a:xfrm>
          <a:prstGeom prst="roundRect">
            <a:avLst>
              <a:gd name="adj" fmla="val 6668"/>
            </a:avLst>
          </a:prstGeom>
          <a:solidFill>
            <a:srgbClr val="F2F2F2"/>
          </a:solidFill>
          <a:ln/>
        </p:spPr>
      </p:sp>
      <p:sp>
        <p:nvSpPr>
          <p:cNvPr id="20" name="Shape 16"/>
          <p:cNvSpPr/>
          <p:nvPr/>
        </p:nvSpPr>
        <p:spPr>
          <a:xfrm>
            <a:off x="5419606" y="5164574"/>
            <a:ext cx="3791188" cy="1337072"/>
          </a:xfrm>
          <a:prstGeom prst="roundRect">
            <a:avLst>
              <a:gd name="adj" fmla="val 2382"/>
            </a:avLst>
          </a:prstGeom>
          <a:solidFill>
            <a:srgbClr val="F2F2F2"/>
          </a:solidFill>
          <a:ln/>
        </p:spPr>
      </p:sp>
      <p:sp>
        <p:nvSpPr>
          <p:cNvPr id="21" name="Text 17"/>
          <p:cNvSpPr/>
          <p:nvPr/>
        </p:nvSpPr>
        <p:spPr>
          <a:xfrm>
            <a:off x="5631775" y="5323761"/>
            <a:ext cx="3366849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matrix[2][2] = {{1,2},{3,4}};// Access: matrix[0][1] == 2</a:t>
            </a:r>
            <a:endParaRPr lang="en-US" sz="1650" dirty="0"/>
          </a:p>
        </p:txBody>
      </p:sp>
      <p:sp>
        <p:nvSpPr>
          <p:cNvPr id="22" name="Shape 18"/>
          <p:cNvSpPr/>
          <p:nvPr/>
        </p:nvSpPr>
        <p:spPr>
          <a:xfrm>
            <a:off x="9647396" y="2851309"/>
            <a:ext cx="4240054" cy="4622840"/>
          </a:xfrm>
          <a:prstGeom prst="roundRect">
            <a:avLst>
              <a:gd name="adj" fmla="val 2588"/>
            </a:avLst>
          </a:prstGeom>
          <a:solidFill>
            <a:srgbClr val="FFFFFF"/>
          </a:solidFill>
          <a:ln/>
        </p:spPr>
      </p:sp>
      <p:sp>
        <p:nvSpPr>
          <p:cNvPr id="23" name="Shape 19"/>
          <p:cNvSpPr/>
          <p:nvPr/>
        </p:nvSpPr>
        <p:spPr>
          <a:xfrm>
            <a:off x="9647396" y="2828449"/>
            <a:ext cx="4240054" cy="91440"/>
          </a:xfrm>
          <a:prstGeom prst="roundRect">
            <a:avLst>
              <a:gd name="adj" fmla="val 97505"/>
            </a:avLst>
          </a:prstGeom>
          <a:solidFill>
            <a:srgbClr val="4950BC"/>
          </a:solidFill>
          <a:ln/>
        </p:spPr>
      </p:sp>
      <p:sp>
        <p:nvSpPr>
          <p:cNvPr id="24" name="Shape 20"/>
          <p:cNvSpPr/>
          <p:nvPr/>
        </p:nvSpPr>
        <p:spPr>
          <a:xfrm>
            <a:off x="11449050" y="2532936"/>
            <a:ext cx="636746" cy="636746"/>
          </a:xfrm>
          <a:prstGeom prst="roundRect">
            <a:avLst>
              <a:gd name="adj" fmla="val 143605"/>
            </a:avLst>
          </a:prstGeom>
          <a:solidFill>
            <a:srgbClr val="4950BC"/>
          </a:solidFill>
          <a:ln/>
        </p:spPr>
      </p:sp>
      <p:pic>
        <p:nvPicPr>
          <p:cNvPr id="2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0026" y="2692122"/>
            <a:ext cx="254675" cy="318373"/>
          </a:xfrm>
          <a:prstGeom prst="rect">
            <a:avLst/>
          </a:prstGeom>
        </p:spPr>
      </p:pic>
      <p:sp>
        <p:nvSpPr>
          <p:cNvPr id="26" name="Text 21"/>
          <p:cNvSpPr/>
          <p:nvPr/>
        </p:nvSpPr>
        <p:spPr>
          <a:xfrm>
            <a:off x="9882426" y="3381970"/>
            <a:ext cx="3769995" cy="795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Multidimensional Arrays</a:t>
            </a:r>
            <a:endParaRPr lang="en-US" sz="2500" dirty="0"/>
          </a:p>
        </p:txBody>
      </p:sp>
      <p:sp>
        <p:nvSpPr>
          <p:cNvPr id="27" name="Text 22"/>
          <p:cNvSpPr/>
          <p:nvPr/>
        </p:nvSpPr>
        <p:spPr>
          <a:xfrm>
            <a:off x="9882426" y="4305062"/>
            <a:ext cx="3769995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Arrays with more than two dimensions, used for representing complex data structures like 3D spaces. Access requires N indices.</a:t>
            </a:r>
            <a:endParaRPr lang="en-US" sz="1650" dirty="0"/>
          </a:p>
        </p:txBody>
      </p:sp>
      <p:sp>
        <p:nvSpPr>
          <p:cNvPr id="28" name="Shape 23"/>
          <p:cNvSpPr/>
          <p:nvPr/>
        </p:nvSpPr>
        <p:spPr>
          <a:xfrm>
            <a:off x="9882426" y="5902047"/>
            <a:ext cx="3769995" cy="1337072"/>
          </a:xfrm>
          <a:prstGeom prst="roundRect">
            <a:avLst>
              <a:gd name="adj" fmla="val 6668"/>
            </a:avLst>
          </a:prstGeom>
          <a:solidFill>
            <a:srgbClr val="F2F2F2"/>
          </a:solidFill>
          <a:ln/>
        </p:spPr>
      </p:sp>
      <p:sp>
        <p:nvSpPr>
          <p:cNvPr id="29" name="Shape 24"/>
          <p:cNvSpPr/>
          <p:nvPr/>
        </p:nvSpPr>
        <p:spPr>
          <a:xfrm>
            <a:off x="9871829" y="5891656"/>
            <a:ext cx="3791188" cy="1337072"/>
          </a:xfrm>
          <a:prstGeom prst="roundRect">
            <a:avLst>
              <a:gd name="adj" fmla="val 2382"/>
            </a:avLst>
          </a:prstGeom>
          <a:solidFill>
            <a:srgbClr val="F2F2F2"/>
          </a:solidFill>
          <a:ln/>
        </p:spPr>
      </p:sp>
      <p:sp>
        <p:nvSpPr>
          <p:cNvPr id="30" name="Text 25"/>
          <p:cNvSpPr/>
          <p:nvPr/>
        </p:nvSpPr>
        <p:spPr>
          <a:xfrm>
            <a:off x="10083998" y="6061234"/>
            <a:ext cx="3366849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cube[2][2][2];// Access: cube[0][0][0]</a:t>
            </a:r>
            <a:endParaRPr lang="en-US" sz="1650" dirty="0"/>
          </a:p>
        </p:txBody>
      </p:sp>
      <p:sp>
        <p:nvSpPr>
          <p:cNvPr id="31" name="Shape 24">
            <a:extLst>
              <a:ext uri="{FF2B5EF4-FFF2-40B4-BE49-F238E27FC236}">
                <a16:creationId xmlns:a16="http://schemas.microsoft.com/office/drawing/2014/main" id="{595ACE82-9B23-BF67-F685-79AFFE8A94C6}"/>
              </a:ext>
            </a:extLst>
          </p:cNvPr>
          <p:cNvSpPr/>
          <p:nvPr/>
        </p:nvSpPr>
        <p:spPr>
          <a:xfrm>
            <a:off x="12843164" y="7712869"/>
            <a:ext cx="1786002" cy="443995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/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5084" y="659963"/>
            <a:ext cx="3181588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Chapter 3: Array Dynamics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675084" y="1154192"/>
            <a:ext cx="10707886" cy="831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Common Operations &amp; Efficiency</a:t>
            </a:r>
            <a:endParaRPr lang="en-US" sz="5200" dirty="0"/>
          </a:p>
        </p:txBody>
      </p:sp>
      <p:sp>
        <p:nvSpPr>
          <p:cNvPr id="4" name="Text 2"/>
          <p:cNvSpPr/>
          <p:nvPr/>
        </p:nvSpPr>
        <p:spPr>
          <a:xfrm>
            <a:off x="675084" y="2275403"/>
            <a:ext cx="13280231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the efficiency of array operations is crucial for performance. Time complexity indicates how execution time grows with input size.</a:t>
            </a: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675084" y="2800945"/>
            <a:ext cx="13280231" cy="2829878"/>
          </a:xfrm>
          <a:prstGeom prst="roundRect">
            <a:avLst>
              <a:gd name="adj" fmla="val 286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82704" y="2808565"/>
            <a:ext cx="13264991" cy="56292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875586" y="2931914"/>
            <a:ext cx="292667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4195643" y="2931914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O(1)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511891" y="2931914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O(1)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10828139" y="2931914"/>
            <a:ext cx="292667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O(1)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682704" y="3371493"/>
            <a:ext cx="13264991" cy="56292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875586" y="3494842"/>
            <a:ext cx="292667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Insert (end)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4195643" y="3494842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O(1)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7511891" y="3494842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O(1)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10828139" y="3494842"/>
            <a:ext cx="292667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O(1)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682704" y="3934420"/>
            <a:ext cx="13264991" cy="56292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875586" y="4057769"/>
            <a:ext cx="292667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Insert (middle/start)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4195643" y="4057769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7511891" y="4057769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10828139" y="4057769"/>
            <a:ext cx="292667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endParaRPr lang="en-US" sz="1500" dirty="0"/>
          </a:p>
        </p:txBody>
      </p:sp>
      <p:sp>
        <p:nvSpPr>
          <p:cNvPr id="21" name="Shape 19"/>
          <p:cNvSpPr/>
          <p:nvPr/>
        </p:nvSpPr>
        <p:spPr>
          <a:xfrm>
            <a:off x="682704" y="4497348"/>
            <a:ext cx="13264991" cy="56292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875586" y="4620697"/>
            <a:ext cx="292667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Delete (middle/start)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4195643" y="4620697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7511891" y="4620697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10828139" y="4620697"/>
            <a:ext cx="292667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endParaRPr lang="en-US" sz="1500" dirty="0"/>
          </a:p>
        </p:txBody>
      </p:sp>
      <p:sp>
        <p:nvSpPr>
          <p:cNvPr id="26" name="Shape 24"/>
          <p:cNvSpPr/>
          <p:nvPr/>
        </p:nvSpPr>
        <p:spPr>
          <a:xfrm>
            <a:off x="682704" y="5060275"/>
            <a:ext cx="13264991" cy="56292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875586" y="5183624"/>
            <a:ext cx="292667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Traverse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4195643" y="5183624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endParaRPr lang="en-US" sz="1500" dirty="0"/>
          </a:p>
        </p:txBody>
      </p:sp>
      <p:sp>
        <p:nvSpPr>
          <p:cNvPr id="29" name="Text 27"/>
          <p:cNvSpPr/>
          <p:nvPr/>
        </p:nvSpPr>
        <p:spPr>
          <a:xfrm>
            <a:off x="7511891" y="5183624"/>
            <a:ext cx="292286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endParaRPr lang="en-US" sz="1500" dirty="0"/>
          </a:p>
        </p:txBody>
      </p:sp>
      <p:sp>
        <p:nvSpPr>
          <p:cNvPr id="30" name="Text 28"/>
          <p:cNvSpPr/>
          <p:nvPr/>
        </p:nvSpPr>
        <p:spPr>
          <a:xfrm>
            <a:off x="10828139" y="5183624"/>
            <a:ext cx="292667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endParaRPr lang="en-US" sz="1500" dirty="0"/>
          </a:p>
        </p:txBody>
      </p:sp>
      <p:sp>
        <p:nvSpPr>
          <p:cNvPr id="31" name="Shape 24">
            <a:extLst>
              <a:ext uri="{FF2B5EF4-FFF2-40B4-BE49-F238E27FC236}">
                <a16:creationId xmlns:a16="http://schemas.microsoft.com/office/drawing/2014/main" id="{33AB05D0-C99C-7CDE-3461-BD5E8F3F3531}"/>
              </a:ext>
            </a:extLst>
          </p:cNvPr>
          <p:cNvSpPr/>
          <p:nvPr/>
        </p:nvSpPr>
        <p:spPr>
          <a:xfrm>
            <a:off x="12843164" y="7712869"/>
            <a:ext cx="1786002" cy="443995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3994"/>
            <a:ext cx="37543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Chapter 4: Arrays in Action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055138"/>
            <a:ext cx="8549640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5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Applications of Arrays</a:t>
            </a:r>
            <a:endParaRPr lang="en-US" sz="5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73517"/>
            <a:ext cx="680442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57720" y="35648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757720" y="4055269"/>
            <a:ext cx="54156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Fundamental for storing sequential data like lists of names, temperatures, or sensor readings.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3373517"/>
            <a:ext cx="680442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420814" y="3564850"/>
            <a:ext cx="3068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Matrix Representation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8420814" y="4055269"/>
            <a:ext cx="541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Ideal for representing mathematical matrices in linear algebra, graphics, and scientific computing.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348049"/>
            <a:ext cx="680442" cy="68044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57720" y="5539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Buffers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757720" y="6029801"/>
            <a:ext cx="54156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Used as temporary storage areas for data in transit, common in I/O operations and networking.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5348049"/>
            <a:ext cx="680442" cy="68044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420814" y="5539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Sorting &amp; Searching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8420814" y="6029801"/>
            <a:ext cx="541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basis for many algorithms (e.g., Bubble Sort, Binary Search) due to their ordered nature.</a:t>
            </a:r>
            <a:endParaRPr lang="en-US" sz="1750" dirty="0"/>
          </a:p>
        </p:txBody>
      </p:sp>
      <p:sp>
        <p:nvSpPr>
          <p:cNvPr id="16" name="Shape 24">
            <a:extLst>
              <a:ext uri="{FF2B5EF4-FFF2-40B4-BE49-F238E27FC236}">
                <a16:creationId xmlns:a16="http://schemas.microsoft.com/office/drawing/2014/main" id="{630E442D-126D-D31A-234A-589339A3786B}"/>
              </a:ext>
            </a:extLst>
          </p:cNvPr>
          <p:cNvSpPr/>
          <p:nvPr/>
        </p:nvSpPr>
        <p:spPr>
          <a:xfrm>
            <a:off x="12843164" y="7712869"/>
            <a:ext cx="1786002" cy="443995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/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240" y="612219"/>
            <a:ext cx="4819055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Chapter 5: Practical Considerations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777240" y="1181338"/>
            <a:ext cx="7662267" cy="957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6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When to Use Arrays</a:t>
            </a:r>
            <a:endParaRPr lang="en-US" sz="6000" dirty="0"/>
          </a:p>
        </p:txBody>
      </p:sp>
      <p:sp>
        <p:nvSpPr>
          <p:cNvPr id="4" name="Shape 2"/>
          <p:cNvSpPr/>
          <p:nvPr/>
        </p:nvSpPr>
        <p:spPr>
          <a:xfrm>
            <a:off x="777240" y="2722126"/>
            <a:ext cx="6267093" cy="3685103"/>
          </a:xfrm>
          <a:prstGeom prst="roundRect">
            <a:avLst>
              <a:gd name="adj" fmla="val 2531"/>
            </a:avLst>
          </a:prstGeom>
          <a:solidFill>
            <a:srgbClr val="B6FCB8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292" y="3023473"/>
            <a:ext cx="346948" cy="27753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68291" y="2999661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Advantages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568291" y="3568779"/>
            <a:ext cx="5253990" cy="718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 Access: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Instant access to any element using its index (</a:t>
            </a:r>
            <a:r>
              <a:rPr lang="en-US" sz="17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O(1)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568291" y="4364593"/>
            <a:ext cx="5253990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Memory Efficiency: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Less overhead compared to linked structures due to contiguous allocation.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568291" y="5508069"/>
            <a:ext cx="5253990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Cache Friendly: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Contiguous memory often leads to better cache performance.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93687" y="2722126"/>
            <a:ext cx="6267093" cy="3329821"/>
          </a:xfrm>
          <a:prstGeom prst="roundRect">
            <a:avLst>
              <a:gd name="adj" fmla="val 2801"/>
            </a:avLst>
          </a:prstGeom>
          <a:solidFill>
            <a:srgbClr val="FFB3B4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5739" y="3023473"/>
            <a:ext cx="346948" cy="27753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384738" y="2999661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Disadvantages</a:t>
            </a:r>
            <a:endParaRPr lang="en-US" sz="2150" dirty="0"/>
          </a:p>
        </p:txBody>
      </p:sp>
      <p:sp>
        <p:nvSpPr>
          <p:cNvPr id="13" name="Text 9"/>
          <p:cNvSpPr/>
          <p:nvPr/>
        </p:nvSpPr>
        <p:spPr>
          <a:xfrm>
            <a:off x="8384738" y="3568779"/>
            <a:ext cx="5253990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Fixed Size: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Cannot easily grow or shrink, leading to wasted space or overflow issues.</a:t>
            </a:r>
            <a:endParaRPr lang="en-US" sz="1700" dirty="0"/>
          </a:p>
        </p:txBody>
      </p:sp>
      <p:sp>
        <p:nvSpPr>
          <p:cNvPr id="14" name="Text 10"/>
          <p:cNvSpPr/>
          <p:nvPr/>
        </p:nvSpPr>
        <p:spPr>
          <a:xfrm>
            <a:off x="8384738" y="4356973"/>
            <a:ext cx="5253990" cy="718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Inefficient Insert/Delete: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Operations in the middle require shifting elements (</a:t>
            </a:r>
            <a:r>
              <a:rPr lang="en-US" sz="17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700" dirty="0"/>
          </a:p>
        </p:txBody>
      </p:sp>
      <p:sp>
        <p:nvSpPr>
          <p:cNvPr id="15" name="Text 11"/>
          <p:cNvSpPr/>
          <p:nvPr/>
        </p:nvSpPr>
        <p:spPr>
          <a:xfrm>
            <a:off x="8384738" y="5152787"/>
            <a:ext cx="5253990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 Homogeneity: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Can only store elements of the same data type, limiting flexibility.</a:t>
            </a:r>
            <a:endParaRPr lang="en-US" sz="1700" dirty="0"/>
          </a:p>
        </p:txBody>
      </p:sp>
      <p:sp>
        <p:nvSpPr>
          <p:cNvPr id="16" name="Text 12"/>
          <p:cNvSpPr/>
          <p:nvPr/>
        </p:nvSpPr>
        <p:spPr>
          <a:xfrm>
            <a:off x="777240" y="6906816"/>
            <a:ext cx="13075920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Arrays are best suited when you know the exact number of elements in advance, need fast random access, and data types are uniform.</a:t>
            </a:r>
            <a:endParaRPr lang="en-US" sz="1700" dirty="0"/>
          </a:p>
        </p:txBody>
      </p:sp>
      <p:sp>
        <p:nvSpPr>
          <p:cNvPr id="17" name="Shape 24">
            <a:extLst>
              <a:ext uri="{FF2B5EF4-FFF2-40B4-BE49-F238E27FC236}">
                <a16:creationId xmlns:a16="http://schemas.microsoft.com/office/drawing/2014/main" id="{A66D68B3-14FA-0C96-5604-9A9AC235638C}"/>
              </a:ext>
            </a:extLst>
          </p:cNvPr>
          <p:cNvSpPr/>
          <p:nvPr/>
        </p:nvSpPr>
        <p:spPr>
          <a:xfrm>
            <a:off x="12843164" y="7712869"/>
            <a:ext cx="1786002" cy="443995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/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27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403866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Takeaways</a:t>
            </a:r>
            <a:endParaRPr lang="en-US" sz="6150" dirty="0"/>
          </a:p>
        </p:txBody>
      </p:sp>
      <p:sp>
        <p:nvSpPr>
          <p:cNvPr id="4" name="Shape 2"/>
          <p:cNvSpPr/>
          <p:nvPr/>
        </p:nvSpPr>
        <p:spPr>
          <a:xfrm>
            <a:off x="793790" y="2722245"/>
            <a:ext cx="6407944" cy="1746052"/>
          </a:xfrm>
          <a:prstGeom prst="roundRect">
            <a:avLst>
              <a:gd name="adj" fmla="val 837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722245"/>
            <a:ext cx="121920" cy="174605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29795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Fundamental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469958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Arrays are the most basic and widely used data structure, underpinning many others.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722245"/>
            <a:ext cx="6408063" cy="1746052"/>
          </a:xfrm>
          <a:prstGeom prst="roundRect">
            <a:avLst>
              <a:gd name="adj" fmla="val 837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2722245"/>
            <a:ext cx="121920" cy="174605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29795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Efficiency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3469958"/>
            <a:ext cx="5802035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Excellent for random access (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O(1)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but costly for middle insertions/deletions (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O(N)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695111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469511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4952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Versatility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5442823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Applied in diverse fields from graphics to database systems, and as building blocks for complex structures.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695111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469511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4952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Dynamic Growth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77282" y="544282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arrays provide flexibility, balancing fixed-size limitations with performance needs.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93790" y="70439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Mastering arrays is the first crucial step in understanding efficient data management and algorithm design.</a:t>
            </a:r>
            <a:endParaRPr lang="en-US" sz="1750" dirty="0"/>
          </a:p>
        </p:txBody>
      </p:sp>
      <p:sp>
        <p:nvSpPr>
          <p:cNvPr id="21" name="Shape 24">
            <a:extLst>
              <a:ext uri="{FF2B5EF4-FFF2-40B4-BE49-F238E27FC236}">
                <a16:creationId xmlns:a16="http://schemas.microsoft.com/office/drawing/2014/main" id="{0F0BE3FA-509D-9180-7801-604C040CFBEA}"/>
              </a:ext>
            </a:extLst>
          </p:cNvPr>
          <p:cNvSpPr/>
          <p:nvPr/>
        </p:nvSpPr>
        <p:spPr>
          <a:xfrm>
            <a:off x="12843164" y="7712869"/>
            <a:ext cx="1786002" cy="443995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710</Words>
  <Application>Microsoft Office PowerPoint</Application>
  <PresentationFormat>Custom</PresentationFormat>
  <Paragraphs>84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Consolas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Gursheen Singh</cp:lastModifiedBy>
  <cp:revision>3</cp:revision>
  <dcterms:created xsi:type="dcterms:W3CDTF">2025-08-07T16:54:40Z</dcterms:created>
  <dcterms:modified xsi:type="dcterms:W3CDTF">2025-08-07T17:15:35Z</dcterms:modified>
</cp:coreProperties>
</file>